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Advent Pro SemiBold"/>
      <p:regular r:id="rId11"/>
      <p:bold r:id="rId12"/>
    </p:embeddedFont>
    <p:embeddedFont>
      <p:font typeface="Fira Sans Extra Condensed Medium"/>
      <p:regular r:id="rId13"/>
      <p:bold r:id="rId14"/>
      <p:italic r:id="rId15"/>
      <p:boldItalic r:id="rId16"/>
    </p:embeddedFont>
    <p:embeddedFont>
      <p:font typeface="Fira Sans Condensed Medium"/>
      <p:regular r:id="rId17"/>
      <p:bold r:id="rId18"/>
      <p:italic r:id="rId19"/>
      <p:boldItalic r:id="rId20"/>
    </p:embeddedFont>
    <p:embeddedFont>
      <p:font typeface="Maven Pro"/>
      <p:regular r:id="rId21"/>
      <p:bold r:id="rId22"/>
    </p:embeddedFont>
    <p:embeddedFont>
      <p:font typeface="Share Tech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CondensedMedium-boldItalic.fntdata"/><Relationship Id="rId11" Type="http://schemas.openxmlformats.org/officeDocument/2006/relationships/font" Target="fonts/AdventProSemiBold-regular.fntdata"/><Relationship Id="rId22" Type="http://schemas.openxmlformats.org/officeDocument/2006/relationships/font" Target="fonts/MavenPro-bold.fntdata"/><Relationship Id="rId10" Type="http://schemas.openxmlformats.org/officeDocument/2006/relationships/slide" Target="slides/slide6.xml"/><Relationship Id="rId21" Type="http://schemas.openxmlformats.org/officeDocument/2006/relationships/font" Target="fonts/MavenPro-regular.fntdata"/><Relationship Id="rId13" Type="http://schemas.openxmlformats.org/officeDocument/2006/relationships/font" Target="fonts/FiraSansExtraCondensedMedium-regular.fntdata"/><Relationship Id="rId12" Type="http://schemas.openxmlformats.org/officeDocument/2006/relationships/font" Target="fonts/AdventProSemiBold-bold.fntdata"/><Relationship Id="rId23" Type="http://schemas.openxmlformats.org/officeDocument/2006/relationships/font" Target="fonts/ShareTech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FiraSansExtraCondensedMedium-italic.fntdata"/><Relationship Id="rId14" Type="http://schemas.openxmlformats.org/officeDocument/2006/relationships/font" Target="fonts/FiraSansExtraCondensedMedium-bold.fntdata"/><Relationship Id="rId17" Type="http://schemas.openxmlformats.org/officeDocument/2006/relationships/font" Target="fonts/FiraSansCondensedMedium-regular.fntdata"/><Relationship Id="rId16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19" Type="http://schemas.openxmlformats.org/officeDocument/2006/relationships/font" Target="fonts/FiraSansCondensedMedium-italic.fntdata"/><Relationship Id="rId6" Type="http://schemas.openxmlformats.org/officeDocument/2006/relationships/slide" Target="slides/slide2.xml"/><Relationship Id="rId18" Type="http://schemas.openxmlformats.org/officeDocument/2006/relationships/font" Target="fonts/FiraSansCondensed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quest to predict the </a:t>
            </a:r>
            <a:r>
              <a:rPr lang="en"/>
              <a:t>unknown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UFC Predictor </a:t>
            </a:r>
            <a:endParaRPr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7" name="Google Shape;4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867" y="259937"/>
            <a:ext cx="2180258" cy="160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4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What, When &amp; Where of Winning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Just like fighters strive for winning we strive to harness the power of data science to help us win by answering complex questions.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Our quest is to explore if there is a way to </a:t>
            </a:r>
            <a:r>
              <a:rPr lang="en" sz="1600"/>
              <a:t>wrangle and distill </a:t>
            </a:r>
            <a:r>
              <a:rPr lang="en" sz="1600"/>
              <a:t>data such that you’re able to determine future outcome of fighters based on previously </a:t>
            </a:r>
            <a:r>
              <a:rPr lang="en" sz="1600"/>
              <a:t>fought bout data </a:t>
            </a:r>
            <a:r>
              <a:rPr lang="en" sz="1600"/>
              <a:t>metrics. 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 for W’s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5"/>
          <p:cNvSpPr txBox="1"/>
          <p:nvPr>
            <p:ph idx="13" type="ctrTitle"/>
          </p:nvPr>
        </p:nvSpPr>
        <p:spPr>
          <a:xfrm>
            <a:off x="6483271" y="32446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</a:t>
            </a:r>
            <a:endParaRPr/>
          </a:p>
        </p:txBody>
      </p:sp>
      <p:sp>
        <p:nvSpPr>
          <p:cNvPr id="469" name="Google Shape;469;p25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acquired a dataset from UFC saved in Kaggle.com</a:t>
            </a:r>
            <a:endParaRPr/>
          </a:p>
        </p:txBody>
      </p:sp>
      <p:sp>
        <p:nvSpPr>
          <p:cNvPr id="470" name="Google Shape;470;p25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r>
              <a:rPr lang="en"/>
              <a:t>:</a:t>
            </a:r>
            <a:endParaRPr/>
          </a:p>
        </p:txBody>
      </p:sp>
      <p:sp>
        <p:nvSpPr>
          <p:cNvPr id="471" name="Google Shape;471;p25"/>
          <p:cNvSpPr txBox="1"/>
          <p:nvPr>
            <p:ph type="ctrTitle"/>
          </p:nvPr>
        </p:nvSpPr>
        <p:spPr>
          <a:xfrm>
            <a:off x="1164850" y="3251875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Topic:</a:t>
            </a:r>
            <a:endParaRPr/>
          </a:p>
        </p:txBody>
      </p:sp>
      <p:sp>
        <p:nvSpPr>
          <p:cNvPr id="472" name="Google Shape;472;p25"/>
          <p:cNvSpPr txBox="1"/>
          <p:nvPr>
            <p:ph idx="2" type="subTitle"/>
          </p:nvPr>
        </p:nvSpPr>
        <p:spPr>
          <a:xfrm>
            <a:off x="1164850" y="3734705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data and fighter statistics to create an educated prediction on who will win the fight.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5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4" name="Google Shape;474;p25"/>
          <p:cNvSpPr txBox="1"/>
          <p:nvPr>
            <p:ph idx="5" type="subTitle"/>
          </p:nvPr>
        </p:nvSpPr>
        <p:spPr>
          <a:xfrm>
            <a:off x="3372950" y="3870000"/>
            <a:ext cx="27228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fans it would be interesting to best predict who will </a:t>
            </a:r>
            <a:r>
              <a:rPr lang="en"/>
              <a:t>win a fight.</a:t>
            </a:r>
            <a:endParaRPr/>
          </a:p>
        </p:txBody>
      </p:sp>
      <p:sp>
        <p:nvSpPr>
          <p:cNvPr id="475" name="Google Shape;475;p25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6" name="Google Shape;476;p25"/>
          <p:cNvSpPr txBox="1"/>
          <p:nvPr>
            <p:ph idx="7" type="ctrTitle"/>
          </p:nvPr>
        </p:nvSpPr>
        <p:spPr>
          <a:xfrm>
            <a:off x="1043300" y="461800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What?</a:t>
            </a:r>
            <a:endParaRPr/>
          </a:p>
        </p:txBody>
      </p:sp>
      <p:sp>
        <p:nvSpPr>
          <p:cNvPr id="477" name="Google Shape;477;p25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1" name="Google Shape;481;p25"/>
          <p:cNvCxnSpPr>
            <a:stCxn id="478" idx="1"/>
            <a:endCxn id="473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25"/>
          <p:cNvCxnSpPr>
            <a:stCxn id="479" idx="1"/>
            <a:endCxn id="475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25"/>
          <p:cNvCxnSpPr>
            <a:stCxn id="480" idx="1"/>
            <a:endCxn id="477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25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25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88" name="Google Shape;488;p2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25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5" name="Google Shape;495;p25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25"/>
          <p:cNvSpPr txBox="1"/>
          <p:nvPr>
            <p:ph idx="7" type="ctrTitle"/>
          </p:nvPr>
        </p:nvSpPr>
        <p:spPr>
          <a:xfrm>
            <a:off x="3852338" y="461800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500" name="Google Shape;500;p25"/>
          <p:cNvSpPr txBox="1"/>
          <p:nvPr>
            <p:ph idx="7" type="ctrTitle"/>
          </p:nvPr>
        </p:nvSpPr>
        <p:spPr>
          <a:xfrm>
            <a:off x="6427575" y="461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6"/>
          <p:cNvSpPr txBox="1"/>
          <p:nvPr>
            <p:ph idx="1" type="body"/>
          </p:nvPr>
        </p:nvSpPr>
        <p:spPr>
          <a:xfrm>
            <a:off x="283300" y="1679175"/>
            <a:ext cx="47709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1.  Top 1-5 metrics that contribute to winning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2.  Which of the 5 metrics carry more weight than the other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3.  Do these metrics differ according to weight class?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4. Do win streaks predict necessarily a higher chance of winning?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 What is the optimal win streak that best predicts a win?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06" name="Google Shape;506;p26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plan on answering:</a:t>
            </a:r>
            <a:endParaRPr/>
          </a:p>
        </p:txBody>
      </p:sp>
      <p:grpSp>
        <p:nvGrpSpPr>
          <p:cNvPr id="507" name="Google Shape;507;p26"/>
          <p:cNvGrpSpPr/>
          <p:nvPr/>
        </p:nvGrpSpPr>
        <p:grpSpPr>
          <a:xfrm>
            <a:off x="4944411" y="989482"/>
            <a:ext cx="2851442" cy="3213988"/>
            <a:chOff x="2501950" y="1507050"/>
            <a:chExt cx="2392350" cy="2696525"/>
          </a:xfrm>
        </p:grpSpPr>
        <p:sp>
          <p:nvSpPr>
            <p:cNvPr id="508" name="Google Shape;508;p26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6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6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6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6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26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8" name="Google Shape;528;p2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26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4" name="Google Shape;534;p26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7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Exploration </a:t>
            </a:r>
            <a:r>
              <a:rPr lang="en"/>
              <a:t>p</a:t>
            </a:r>
            <a:r>
              <a:rPr lang="en"/>
              <a:t>hase</a:t>
            </a:r>
            <a:endParaRPr/>
          </a:p>
        </p:txBody>
      </p:sp>
      <p:sp>
        <p:nvSpPr>
          <p:cNvPr id="571" name="Google Shape;571;p27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</a:t>
            </a:r>
            <a:endParaRPr/>
          </a:p>
        </p:txBody>
      </p:sp>
      <p:sp>
        <p:nvSpPr>
          <p:cNvPr id="572" name="Google Shape;572;p27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in the average accuracy of takedowns taking place between fighters where calculated by using the following function, “Blue corner score - Red corner score” where a negative score actually favors the Red corner fighter.</a:t>
            </a:r>
            <a:endParaRPr/>
          </a:p>
        </p:txBody>
      </p:sp>
      <p:sp>
        <p:nvSpPr>
          <p:cNvPr id="573" name="Google Shape;573;p27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</a:t>
            </a:r>
            <a:endParaRPr/>
          </a:p>
        </p:txBody>
      </p:sp>
      <p:sp>
        <p:nvSpPr>
          <p:cNvPr id="574" name="Google Shape;574;p27"/>
          <p:cNvSpPr txBox="1"/>
          <p:nvPr>
            <p:ph idx="3" type="subTitle"/>
          </p:nvPr>
        </p:nvSpPr>
        <p:spPr>
          <a:xfrm>
            <a:off x="5450175" y="1684103"/>
            <a:ext cx="2737500" cy="15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</a:t>
            </a:r>
            <a:r>
              <a:rPr lang="en"/>
              <a:t>historical data of past </a:t>
            </a:r>
            <a:r>
              <a:rPr lang="en"/>
              <a:t>matchups</a:t>
            </a:r>
            <a:r>
              <a:rPr lang="en"/>
              <a:t> in the UFC for past multiple years, it was found that the great majority of the time, the fighter in the red corner usually comes out as the victor in a match-up</a:t>
            </a:r>
            <a:endParaRPr/>
          </a:p>
        </p:txBody>
      </p:sp>
      <p:grpSp>
        <p:nvGrpSpPr>
          <p:cNvPr id="575" name="Google Shape;575;p27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6" name="Google Shape;576;p27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7" name="Google Shape;577;p27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27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4" name="Google Shape;584;p27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0" name="Google Shape;590;p27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1" name="Google Shape;591;p27"/>
          <p:cNvCxnSpPr>
            <a:stCxn id="571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27"/>
          <p:cNvCxnSpPr>
            <a:stCxn id="573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27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8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nalysis Phase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-We will compare the following 4 models to see which model best fit our data, research requirements and structure.</a:t>
            </a:r>
            <a:endParaRPr sz="1400"/>
          </a:p>
        </p:txBody>
      </p:sp>
      <p:sp>
        <p:nvSpPr>
          <p:cNvPr id="600" name="Google Shape;600;p28"/>
          <p:cNvSpPr txBox="1"/>
          <p:nvPr>
            <p:ph idx="2" type="ctrTitle"/>
          </p:nvPr>
        </p:nvSpPr>
        <p:spPr>
          <a:xfrm>
            <a:off x="1317755" y="35102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Models</a:t>
            </a:r>
            <a:endParaRPr/>
          </a:p>
        </p:txBody>
      </p:sp>
      <p:sp>
        <p:nvSpPr>
          <p:cNvPr id="601" name="Google Shape;601;p28"/>
          <p:cNvSpPr txBox="1"/>
          <p:nvPr>
            <p:ph idx="4" type="ctrTitle"/>
          </p:nvPr>
        </p:nvSpPr>
        <p:spPr>
          <a:xfrm>
            <a:off x="6019141" y="1220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</a:t>
            </a:r>
            <a:endParaRPr/>
          </a:p>
        </p:txBody>
      </p:sp>
      <p:sp>
        <p:nvSpPr>
          <p:cNvPr id="602" name="Google Shape;602;p28"/>
          <p:cNvSpPr txBox="1"/>
          <p:nvPr>
            <p:ph idx="7" type="subTitle"/>
          </p:nvPr>
        </p:nvSpPr>
        <p:spPr>
          <a:xfrm>
            <a:off x="6019155" y="36067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uilds regression or classification models in the form of a tree structure</a:t>
            </a:r>
            <a:endParaRPr/>
          </a:p>
        </p:txBody>
      </p:sp>
      <p:sp>
        <p:nvSpPr>
          <p:cNvPr id="603" name="Google Shape;603;p28"/>
          <p:cNvSpPr txBox="1"/>
          <p:nvPr>
            <p:ph type="ctrTitle"/>
          </p:nvPr>
        </p:nvSpPr>
        <p:spPr>
          <a:xfrm>
            <a:off x="1218541" y="13050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Neighbors</a:t>
            </a:r>
            <a:endParaRPr/>
          </a:p>
        </p:txBody>
      </p:sp>
      <p:sp>
        <p:nvSpPr>
          <p:cNvPr id="604" name="Google Shape;604;p28"/>
          <p:cNvSpPr txBox="1"/>
          <p:nvPr>
            <p:ph idx="1" type="subTitle"/>
          </p:nvPr>
        </p:nvSpPr>
        <p:spPr>
          <a:xfrm>
            <a:off x="654975" y="1865500"/>
            <a:ext cx="270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lgorithm is a simple, supervised machine learning algorithm</a:t>
            </a:r>
            <a:endParaRPr/>
          </a:p>
        </p:txBody>
      </p:sp>
      <p:sp>
        <p:nvSpPr>
          <p:cNvPr id="605" name="Google Shape;605;p28"/>
          <p:cNvSpPr txBox="1"/>
          <p:nvPr>
            <p:ph idx="3" type="subTitle"/>
          </p:nvPr>
        </p:nvSpPr>
        <p:spPr>
          <a:xfrm>
            <a:off x="6054550" y="1756051"/>
            <a:ext cx="1939800" cy="7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is a supervised learning algorithm</a:t>
            </a:r>
            <a:endParaRPr/>
          </a:p>
        </p:txBody>
      </p:sp>
      <p:sp>
        <p:nvSpPr>
          <p:cNvPr id="606" name="Google Shape;606;p28"/>
          <p:cNvSpPr txBox="1"/>
          <p:nvPr>
            <p:ph idx="5" type="subTitle"/>
          </p:nvPr>
        </p:nvSpPr>
        <p:spPr>
          <a:xfrm>
            <a:off x="510750" y="3988750"/>
            <a:ext cx="3604200" cy="12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s</a:t>
            </a:r>
            <a:r>
              <a:rPr lang="en"/>
              <a:t>tatistical model that uses a logistic function to model a binary dependent variable</a:t>
            </a:r>
            <a:endParaRPr/>
          </a:p>
        </p:txBody>
      </p:sp>
      <p:sp>
        <p:nvSpPr>
          <p:cNvPr id="607" name="Google Shape;607;p28"/>
          <p:cNvSpPr txBox="1"/>
          <p:nvPr>
            <p:ph idx="6" type="ctrTitle"/>
          </p:nvPr>
        </p:nvSpPr>
        <p:spPr>
          <a:xfrm>
            <a:off x="6113055" y="30792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608" name="Google Shape;608;p28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8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8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8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2" name="Google Shape;612;p28"/>
          <p:cNvCxnSpPr>
            <a:stCxn id="608" idx="3"/>
            <a:endCxn id="610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28"/>
          <p:cNvCxnSpPr>
            <a:stCxn id="610" idx="2"/>
            <a:endCxn id="609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28"/>
          <p:cNvCxnSpPr>
            <a:stCxn id="609" idx="3"/>
            <a:endCxn id="611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5" name="Google Shape;615;p28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6" name="Google Shape;616;p28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28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2" name="Google Shape;622;p28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0" name="Google Shape;630;p2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5" name="Google Shape;6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098" y="1642798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425" y="3079200"/>
            <a:ext cx="723901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9325" y="3056725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10825" y="1673975"/>
            <a:ext cx="723900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